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6" r:id="rId4"/>
    <p:sldId id="264" r:id="rId5"/>
    <p:sldId id="272" r:id="rId6"/>
    <p:sldId id="271" r:id="rId7"/>
    <p:sldId id="262" r:id="rId8"/>
    <p:sldId id="273" r:id="rId9"/>
    <p:sldId id="27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36"/>
    <a:srgbClr val="CC6600"/>
    <a:srgbClr val="5F5F5F"/>
    <a:srgbClr val="CC9900"/>
    <a:srgbClr val="CCCC00"/>
    <a:srgbClr val="575783"/>
    <a:srgbClr val="666699"/>
    <a:srgbClr val="000066"/>
    <a:srgbClr val="7030A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4" d="100"/>
          <a:sy n="94" d="100"/>
        </p:scale>
        <p:origin x="-116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40DD223-525F-4119-8686-FFD54699E405}" type="datetimeFigureOut">
              <a:rPr lang="fr-CA" smtClean="0"/>
              <a:t>2016-04-24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0E968EBE-FF67-46D3-BB54-BF6A00A685F4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D223-525F-4119-8686-FFD54699E405}" type="datetimeFigureOut">
              <a:rPr lang="fr-CA" smtClean="0"/>
              <a:t>2016-04-24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8EBE-FF67-46D3-BB54-BF6A00A685F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D223-525F-4119-8686-FFD54699E405}" type="datetimeFigureOut">
              <a:rPr lang="fr-CA" smtClean="0"/>
              <a:t>2016-04-24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8EBE-FF67-46D3-BB54-BF6A00A685F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D223-525F-4119-8686-FFD54699E405}" type="datetimeFigureOut">
              <a:rPr lang="fr-CA" smtClean="0"/>
              <a:t>2016-04-24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8EBE-FF67-46D3-BB54-BF6A00A685F4}" type="slidenum">
              <a:rPr lang="fr-CA" smtClean="0"/>
              <a:t>‹N°›</a:t>
            </a:fld>
            <a:endParaRPr lang="fr-CA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40DD223-525F-4119-8686-FFD54699E405}" type="datetimeFigureOut">
              <a:rPr lang="fr-CA" smtClean="0"/>
              <a:t>2016-04-24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8EBE-FF67-46D3-BB54-BF6A00A685F4}" type="slidenum">
              <a:rPr lang="fr-CA" smtClean="0"/>
              <a:t>‹N°›</a:t>
            </a:fld>
            <a:endParaRPr lang="fr-CA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D223-525F-4119-8686-FFD54699E405}" type="datetimeFigureOut">
              <a:rPr lang="fr-CA" smtClean="0"/>
              <a:t>2016-04-24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8EBE-FF67-46D3-BB54-BF6A00A685F4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D223-525F-4119-8686-FFD54699E405}" type="datetimeFigureOut">
              <a:rPr lang="fr-CA" smtClean="0"/>
              <a:t>2016-04-24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8EBE-FF67-46D3-BB54-BF6A00A685F4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0DD223-525F-4119-8686-FFD54699E405}" type="datetimeFigureOut">
              <a:rPr lang="fr-CA" smtClean="0"/>
              <a:t>2016-04-24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8EBE-FF67-46D3-BB54-BF6A00A685F4}" type="slidenum">
              <a:rPr lang="fr-CA" smtClean="0"/>
              <a:t>‹N°›</a:t>
            </a:fld>
            <a:endParaRPr lang="fr-CA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D223-525F-4119-8686-FFD54699E405}" type="datetimeFigureOut">
              <a:rPr lang="fr-CA" smtClean="0"/>
              <a:t>2016-04-24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8EBE-FF67-46D3-BB54-BF6A00A685F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40DD223-525F-4119-8686-FFD54699E405}" type="datetimeFigureOut">
              <a:rPr lang="fr-CA" smtClean="0"/>
              <a:t>2016-04-24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8EBE-FF67-46D3-BB54-BF6A00A685F4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40DD223-525F-4119-8686-FFD54699E405}" type="datetimeFigureOut">
              <a:rPr lang="fr-CA" smtClean="0"/>
              <a:t>2016-04-24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8EBE-FF67-46D3-BB54-BF6A00A685F4}" type="slidenum">
              <a:rPr lang="fr-CA" smtClean="0"/>
              <a:t>‹N°›</a:t>
            </a:fld>
            <a:endParaRPr lang="fr-CA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940DD223-525F-4119-8686-FFD54699E405}" type="datetimeFigureOut">
              <a:rPr lang="fr-CA" smtClean="0"/>
              <a:t>2016-04-24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0E968EBE-FF67-46D3-BB54-BF6A00A685F4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81400" y="1676400"/>
            <a:ext cx="5334000" cy="16764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fr-CA" sz="6200" b="1" dirty="0" smtClean="0">
                <a:ln w="11430"/>
                <a:solidFill>
                  <a:srgbClr val="6666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à </a:t>
            </a:r>
          </a:p>
          <a:p>
            <a:pPr algn="ctr"/>
            <a:r>
              <a:rPr lang="fr-CA" sz="8000" b="1" dirty="0" smtClean="0">
                <a:ln w="11430"/>
                <a:solidFill>
                  <a:srgbClr val="6666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</a:t>
            </a:r>
            <a:r>
              <a:rPr lang="fr-CA" sz="8000" b="1" dirty="0">
                <a:ln w="11430"/>
                <a:solidFill>
                  <a:srgbClr val="6666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maison provinciale des </a:t>
            </a:r>
            <a:endParaRPr lang="fr-CA" sz="8000" b="1" dirty="0" smtClean="0">
              <a:ln w="11430"/>
              <a:solidFill>
                <a:srgbClr val="6666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fr-CA" sz="8000" b="1" dirty="0" smtClean="0">
                <a:ln w="11430"/>
                <a:solidFill>
                  <a:srgbClr val="6666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Sœurs </a:t>
            </a:r>
            <a:r>
              <a:rPr lang="fr-CA" sz="8000" b="1" dirty="0">
                <a:ln w="11430"/>
                <a:solidFill>
                  <a:srgbClr val="6666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 l’Enfant-Jésus de </a:t>
            </a:r>
            <a:r>
              <a:rPr lang="fr-CA" sz="8000" b="1" dirty="0" smtClean="0">
                <a:ln w="11430"/>
                <a:solidFill>
                  <a:srgbClr val="6666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Chauffailles  </a:t>
            </a:r>
          </a:p>
          <a:p>
            <a:pPr algn="ctr"/>
            <a:endParaRPr lang="fr-CA" sz="4400" b="1" dirty="0" smtClean="0">
              <a:ln w="11430"/>
              <a:solidFill>
                <a:srgbClr val="6666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fr-CA" sz="6200" b="1" dirty="0" smtClean="0">
                <a:ln w="11430"/>
                <a:solidFill>
                  <a:srgbClr val="6666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Rivière-du-L0up, le 2 février 2012</a:t>
            </a:r>
            <a:r>
              <a:rPr lang="fr-CA" sz="5000" b="1" dirty="0">
                <a:ln w="11430"/>
                <a:solidFill>
                  <a:srgbClr val="6666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fr-CA" sz="5000" b="1" dirty="0">
                <a:ln w="11430"/>
                <a:solidFill>
                  <a:srgbClr val="6666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fr-CA" sz="5000" dirty="0">
              <a:solidFill>
                <a:srgbClr val="66669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86200" y="381000"/>
            <a:ext cx="4876800" cy="12192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tabLst>
                <a:tab pos="4627563" algn="l"/>
              </a:tabLst>
            </a:pPr>
            <a:r>
              <a:rPr lang="fr-CA" b="1" cap="none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fr-CA" b="1" cap="none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fr-CA" b="1" cap="none" dirty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fr-CA" b="1" cap="none" dirty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fr-CA" b="1" cap="none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fr-CA" b="1" cap="none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fr-CA" b="1" cap="none" dirty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fr-CA" b="1" cap="none" dirty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fr-CA" b="1" cap="none" dirty="0" smtClean="0">
                <a:ln w="11430"/>
                <a:solidFill>
                  <a:srgbClr val="6666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Journée </a:t>
            </a:r>
            <a:br>
              <a:rPr lang="fr-CA" b="1" cap="none" dirty="0" smtClean="0">
                <a:ln w="11430"/>
                <a:solidFill>
                  <a:srgbClr val="6666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fr-CA" b="1" cap="none" dirty="0" smtClean="0">
                <a:ln w="11430"/>
                <a:solidFill>
                  <a:srgbClr val="6666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</a:t>
            </a:r>
            <a:r>
              <a:rPr lang="fr-CA" sz="1000" b="1" cap="none" dirty="0" smtClean="0">
                <a:ln w="11430"/>
                <a:solidFill>
                  <a:srgbClr val="6666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fr-CA" b="1" cap="none" dirty="0" smtClean="0">
                <a:ln w="11430"/>
                <a:solidFill>
                  <a:srgbClr val="6666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de la Vie consacrée</a:t>
            </a:r>
            <a:endParaRPr lang="fr-CA" b="1" cap="none" dirty="0">
              <a:ln w="11430"/>
              <a:solidFill>
                <a:srgbClr val="6666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01 - Ave Mari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9600" y="4114800"/>
            <a:ext cx="228600" cy="228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352800"/>
            <a:ext cx="2697180" cy="26297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5401400" y="6019800"/>
            <a:ext cx="19127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A" sz="1000" b="1" i="1" dirty="0" smtClean="0">
                <a:solidFill>
                  <a:srgbClr val="666699"/>
                </a:solidFill>
              </a:rPr>
              <a:t>La scène de Jésus dans le temple</a:t>
            </a:r>
          </a:p>
          <a:p>
            <a:pPr algn="ctr"/>
            <a:r>
              <a:rPr lang="fr-CA" sz="1000" b="1" dirty="0" smtClean="0">
                <a:solidFill>
                  <a:srgbClr val="666699"/>
                </a:solidFill>
              </a:rPr>
              <a:t> Fra </a:t>
            </a:r>
            <a:r>
              <a:rPr lang="fr-CA" sz="1000" b="1" dirty="0" err="1" smtClean="0">
                <a:solidFill>
                  <a:srgbClr val="666699"/>
                </a:solidFill>
              </a:rPr>
              <a:t>Bartolomme</a:t>
            </a:r>
            <a:endParaRPr lang="fr-CA" sz="1000" b="1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4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2000">
        <p:wheel spokes="1"/>
      </p:transition>
    </mc:Choice>
    <mc:Fallback xmlns="">
      <p:transition advClick="0" advTm="22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86266"/>
            <a:ext cx="7924800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endParaRPr lang="fr-CA" altLang="fr-FR" sz="800" dirty="0" smtClean="0"/>
          </a:p>
          <a:p>
            <a:pPr algn="r"/>
            <a:r>
              <a:rPr lang="fr-CA" altLang="fr-FR" sz="3200" dirty="0" smtClean="0"/>
              <a:t>Monseigneur Yvon-Joseph Moreau, </a:t>
            </a:r>
          </a:p>
          <a:p>
            <a:pPr algn="r"/>
            <a:r>
              <a:rPr lang="fr-CA" altLang="fr-FR" sz="3200" dirty="0" smtClean="0"/>
              <a:t>évêque du diocèse de  </a:t>
            </a:r>
          </a:p>
          <a:p>
            <a:pPr algn="r"/>
            <a:r>
              <a:rPr lang="fr-CA" altLang="fr-FR" sz="3200" dirty="0" smtClean="0"/>
              <a:t> Sainte-Anne-de-la-</a:t>
            </a:r>
            <a:r>
              <a:rPr lang="fr-CA" altLang="fr-FR" sz="3200" dirty="0" err="1" smtClean="0"/>
              <a:t>Pocatière</a:t>
            </a:r>
            <a:r>
              <a:rPr lang="fr-CA" altLang="fr-FR" sz="3200" dirty="0" smtClean="0"/>
              <a:t>, </a:t>
            </a:r>
          </a:p>
          <a:p>
            <a:pPr algn="r"/>
            <a:r>
              <a:rPr lang="fr-CA" altLang="fr-FR" sz="3200" dirty="0" smtClean="0"/>
              <a:t>a animé cette journée </a:t>
            </a:r>
          </a:p>
          <a:p>
            <a:pPr algn="r"/>
            <a:r>
              <a:rPr lang="fr-CA" altLang="fr-FR" sz="3200" dirty="0" smtClean="0"/>
              <a:t>qui rend hommage à la</a:t>
            </a:r>
          </a:p>
          <a:p>
            <a:pPr algn="r"/>
            <a:r>
              <a:rPr lang="fr-CA" sz="3200" dirty="0" smtClean="0"/>
              <a:t> Lumière des nations.</a:t>
            </a:r>
          </a:p>
          <a:p>
            <a:pPr algn="r"/>
            <a:endParaRPr lang="fr-CA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524000" y="5501973"/>
            <a:ext cx="19116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CA" sz="800" dirty="0" smtClean="0"/>
          </a:p>
          <a:p>
            <a:pPr algn="ctr"/>
            <a:r>
              <a:rPr lang="fr-CA" sz="1000" dirty="0" smtClean="0"/>
              <a:t>Source : site du diocèse de </a:t>
            </a:r>
          </a:p>
          <a:p>
            <a:pPr algn="ctr"/>
            <a:r>
              <a:rPr lang="fr-CA" sz="1000" dirty="0" smtClean="0"/>
              <a:t>Sainte-Anne-de-la </a:t>
            </a:r>
            <a:r>
              <a:rPr lang="fr-CA" sz="1000" dirty="0" err="1" smtClean="0"/>
              <a:t>Pocatière</a:t>
            </a:r>
            <a:endParaRPr lang="fr-CA" sz="1000" dirty="0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86199"/>
            <a:ext cx="3552825" cy="2664453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635000"/>
          </a:effectLst>
        </p:spPr>
      </p:pic>
      <p:cxnSp>
        <p:nvCxnSpPr>
          <p:cNvPr id="38" name="Connecteur droit 37"/>
          <p:cNvCxnSpPr/>
          <p:nvPr/>
        </p:nvCxnSpPr>
        <p:spPr>
          <a:xfrm>
            <a:off x="762000" y="486266"/>
            <a:ext cx="0" cy="59145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685800" y="2427806"/>
            <a:ext cx="0" cy="30585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90799"/>
            <a:ext cx="1981200" cy="3027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009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0"/>
    </mc:Choice>
    <mc:Fallback xmlns="">
      <p:transition spd="slow" advTm="2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657600" y="2133600"/>
            <a:ext cx="5257799" cy="410260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CA" sz="3500" b="1" dirty="0">
                <a:ln w="19050">
                  <a:solidFill>
                    <a:srgbClr val="666699"/>
                  </a:solidFill>
                </a:ln>
                <a:solidFill>
                  <a:srgbClr val="FFFF00"/>
                </a:solidFill>
                <a:latin typeface="Candara" panose="020E0502030303020204" pitchFamily="34" charset="0"/>
              </a:rPr>
              <a:t>Triple but visé </a:t>
            </a:r>
            <a:endParaRPr lang="fr-CA" sz="3500" b="1" dirty="0" smtClean="0">
              <a:ln w="19050">
                <a:solidFill>
                  <a:srgbClr val="666699"/>
                </a:solidFill>
              </a:ln>
              <a:solidFill>
                <a:srgbClr val="FFFF0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CA" sz="800" b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CA" sz="900" b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Candara" panose="020E0502030303020204" pitchFamily="34" charset="0"/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fr-CA" sz="2500" b="1" dirty="0" smtClean="0">
                <a:solidFill>
                  <a:srgbClr val="666699"/>
                </a:solidFill>
                <a:latin typeface="Candara" panose="020E0502030303020204" pitchFamily="34" charset="0"/>
              </a:rPr>
              <a:t>Remercier </a:t>
            </a:r>
            <a:r>
              <a:rPr lang="fr-CA" sz="2500" b="1" dirty="0">
                <a:solidFill>
                  <a:srgbClr val="666699"/>
                </a:solidFill>
                <a:latin typeface="Candara" panose="020E0502030303020204" pitchFamily="34" charset="0"/>
              </a:rPr>
              <a:t>le Seigneur </a:t>
            </a:r>
            <a:r>
              <a:rPr lang="fr-CA" sz="2500" b="1" dirty="0" smtClean="0">
                <a:solidFill>
                  <a:srgbClr val="666699"/>
                </a:solidFill>
                <a:latin typeface="Candara" panose="020E0502030303020204" pitchFamily="34" charset="0"/>
              </a:rPr>
              <a:t>pour le </a:t>
            </a:r>
            <a:r>
              <a:rPr lang="fr-CA" sz="2500" b="1" dirty="0">
                <a:solidFill>
                  <a:srgbClr val="666699"/>
                </a:solidFill>
                <a:latin typeface="Candara" panose="020E0502030303020204" pitchFamily="34" charset="0"/>
              </a:rPr>
              <a:t>grand don de la vie </a:t>
            </a:r>
            <a:r>
              <a:rPr lang="fr-CA" sz="2500" b="1" dirty="0" smtClean="0">
                <a:solidFill>
                  <a:srgbClr val="666699"/>
                </a:solidFill>
                <a:latin typeface="Candara" panose="020E0502030303020204" pitchFamily="34" charset="0"/>
              </a:rPr>
              <a:t>consacrée</a:t>
            </a:r>
          </a:p>
          <a:p>
            <a:pPr marL="0" indent="0">
              <a:buNone/>
            </a:pPr>
            <a:r>
              <a:rPr lang="fr-CA" sz="2500" b="1" dirty="0" smtClean="0">
                <a:solidFill>
                  <a:srgbClr val="666699"/>
                </a:solidFill>
                <a:latin typeface="Candara" panose="020E0502030303020204" pitchFamily="34" charset="0"/>
              </a:rPr>
              <a:t> </a:t>
            </a:r>
            <a:endParaRPr lang="fr-CA" sz="2500" b="1" dirty="0" smtClean="0">
              <a:solidFill>
                <a:srgbClr val="666699"/>
              </a:solidFill>
              <a:latin typeface="Candara" panose="020E0502030303020204" pitchFamily="34" charset="0"/>
              <a:sym typeface="Symbol"/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fr-CA" sz="2500" b="1" dirty="0" smtClean="0">
                <a:solidFill>
                  <a:srgbClr val="666699"/>
                </a:solidFill>
                <a:latin typeface="Candara" panose="020E0502030303020204" pitchFamily="34" charset="0"/>
              </a:rPr>
              <a:t>Faire mieux connaître </a:t>
            </a:r>
            <a:r>
              <a:rPr lang="fr-CA" sz="2500" b="1" dirty="0">
                <a:solidFill>
                  <a:srgbClr val="666699"/>
                </a:solidFill>
                <a:latin typeface="Candara" panose="020E0502030303020204" pitchFamily="34" charset="0"/>
              </a:rPr>
              <a:t>et apprécier la vie consacrée au peuple de Dieu </a:t>
            </a:r>
            <a:endParaRPr lang="fr-CA" sz="2500" b="1" dirty="0" smtClean="0">
              <a:solidFill>
                <a:srgbClr val="666699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CA" sz="2500" b="1" dirty="0" smtClean="0">
              <a:solidFill>
                <a:srgbClr val="666699"/>
              </a:solidFill>
              <a:latin typeface="Candara" panose="020E0502030303020204" pitchFamily="34" charset="0"/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fr-CA" sz="2500" b="1" spc="-30" dirty="0" smtClean="0">
                <a:solidFill>
                  <a:srgbClr val="666699"/>
                </a:solidFill>
                <a:latin typeface="Candara" panose="020E0502030303020204" pitchFamily="34" charset="0"/>
              </a:rPr>
              <a:t>Invitation </a:t>
            </a:r>
            <a:r>
              <a:rPr lang="fr-CA" sz="2500" b="1" spc="-30" dirty="0">
                <a:solidFill>
                  <a:srgbClr val="666699"/>
                </a:solidFill>
                <a:latin typeface="Candara" panose="020E0502030303020204" pitchFamily="34" charset="0"/>
              </a:rPr>
              <a:t>aux personnes consacrées à </a:t>
            </a:r>
            <a:r>
              <a:rPr lang="fr-CA" sz="2500" b="1" spc="0" dirty="0">
                <a:solidFill>
                  <a:srgbClr val="666699"/>
                </a:solidFill>
                <a:latin typeface="Candara" panose="020E0502030303020204" pitchFamily="34" charset="0"/>
              </a:rPr>
              <a:t>célébrer ensemble et solennellement </a:t>
            </a:r>
            <a:r>
              <a:rPr lang="fr-CA" sz="2500" b="1" spc="-30" dirty="0">
                <a:solidFill>
                  <a:srgbClr val="666699"/>
                </a:solidFill>
                <a:latin typeface="Candara" panose="020E0502030303020204" pitchFamily="34" charset="0"/>
              </a:rPr>
              <a:t>les merveilles que le Seigneur </a:t>
            </a:r>
            <a:r>
              <a:rPr lang="fr-CA" sz="2500" b="1" spc="-30" dirty="0" smtClean="0">
                <a:solidFill>
                  <a:srgbClr val="666699"/>
                </a:solidFill>
                <a:latin typeface="Candara" panose="020E0502030303020204" pitchFamily="34" charset="0"/>
              </a:rPr>
              <a:t>accomplit </a:t>
            </a:r>
            <a:r>
              <a:rPr lang="fr-CA" sz="2500" b="1" spc="-30" dirty="0">
                <a:solidFill>
                  <a:srgbClr val="666699"/>
                </a:solidFill>
                <a:latin typeface="Candara" panose="020E0502030303020204" pitchFamily="34" charset="0"/>
              </a:rPr>
              <a:t>en </a:t>
            </a:r>
            <a:r>
              <a:rPr lang="fr-CA" sz="2500" b="1" spc="-30" dirty="0" smtClean="0">
                <a:solidFill>
                  <a:srgbClr val="666699"/>
                </a:solidFill>
                <a:latin typeface="Candara" panose="020E0502030303020204" pitchFamily="34" charset="0"/>
              </a:rPr>
              <a:t>elles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2400" y="1905000"/>
            <a:ext cx="3124200" cy="4495800"/>
          </a:xfrm>
        </p:spPr>
        <p:txBody>
          <a:bodyPr>
            <a:normAutofit fontScale="92500" lnSpcReduction="10000"/>
          </a:bodyPr>
          <a:lstStyle/>
          <a:p>
            <a:endParaRPr lang="fr-CA" sz="2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/>
            <a:r>
              <a:rPr lang="fr-CA" sz="3200" dirty="0" smtClean="0">
                <a:solidFill>
                  <a:srgbClr val="FFFF00"/>
                </a:solidFill>
                <a:latin typeface="Calibri Light" panose="020F0302020204030204" pitchFamily="34" charset="0"/>
              </a:rPr>
              <a:t>La </a:t>
            </a:r>
            <a:r>
              <a:rPr lang="fr-CA" sz="3200" dirty="0">
                <a:solidFill>
                  <a:srgbClr val="FFFF00"/>
                </a:solidFill>
                <a:latin typeface="Calibri Light" panose="020F0302020204030204" pitchFamily="34" charset="0"/>
              </a:rPr>
              <a:t>fête de la </a:t>
            </a:r>
            <a:r>
              <a:rPr lang="fr-CA" sz="3200" b="1" dirty="0">
                <a:solidFill>
                  <a:srgbClr val="FFFF00"/>
                </a:solidFill>
                <a:latin typeface="Calibri Light" panose="020F0302020204030204" pitchFamily="34" charset="0"/>
              </a:rPr>
              <a:t>Présentation de Jésus au Temple  </a:t>
            </a:r>
            <a:r>
              <a:rPr lang="fr-CA" sz="3200" dirty="0">
                <a:solidFill>
                  <a:srgbClr val="FFFF00"/>
                </a:solidFill>
                <a:latin typeface="Calibri Light" panose="020F0302020204030204" pitchFamily="34" charset="0"/>
              </a:rPr>
              <a:t>a été choisie par le pape Jean-Paul II, en 1997,  pour la Journée mondiale de la </a:t>
            </a:r>
            <a:r>
              <a:rPr lang="fr-CA" sz="3200" dirty="0" smtClean="0">
                <a:solidFill>
                  <a:srgbClr val="FFFF00"/>
                </a:solidFill>
                <a:latin typeface="Calibri Light" panose="020F0302020204030204" pitchFamily="34" charset="0"/>
              </a:rPr>
              <a:t>Vie consacrée.</a:t>
            </a:r>
          </a:p>
          <a:p>
            <a:endParaRPr lang="fr-CA" sz="33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endParaRPr lang="fr-CA" sz="33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endParaRPr lang="fr-CA" sz="33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endParaRPr lang="fr-CA" sz="8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endParaRPr lang="fr-CA" sz="8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endParaRPr lang="fr-CA" sz="8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endParaRPr lang="fr-CA" sz="33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Parchemin horizontal 4"/>
          <p:cNvSpPr/>
          <p:nvPr/>
        </p:nvSpPr>
        <p:spPr>
          <a:xfrm rot="21449063">
            <a:off x="782674" y="726802"/>
            <a:ext cx="7467600" cy="990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800" b="1" spc="50" dirty="0" smtClean="0">
              <a:ln w="3175">
                <a:noFill/>
              </a:ln>
              <a:solidFill>
                <a:srgbClr val="666699"/>
              </a:solidFill>
              <a:latin typeface="Candara" panose="020E0502030303020204" pitchFamily="34" charset="0"/>
            </a:endParaRPr>
          </a:p>
          <a:p>
            <a:pPr algn="ctr"/>
            <a:endParaRPr lang="fr-CA" sz="800" b="1" spc="50" dirty="0">
              <a:ln w="3175">
                <a:noFill/>
              </a:ln>
              <a:solidFill>
                <a:srgbClr val="666699"/>
              </a:solidFill>
              <a:latin typeface="Candara" panose="020E0502030303020204" pitchFamily="34" charset="0"/>
            </a:endParaRPr>
          </a:p>
          <a:p>
            <a:pPr algn="ctr"/>
            <a:r>
              <a:rPr lang="fr-CA" sz="2800" b="1" spc="50" dirty="0" smtClean="0">
                <a:ln w="3175">
                  <a:noFill/>
                </a:ln>
                <a:solidFill>
                  <a:srgbClr val="666699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Candara" panose="020E0502030303020204" pitchFamily="34" charset="0"/>
              </a:rPr>
              <a:t>Pourquoi </a:t>
            </a:r>
            <a:r>
              <a:rPr lang="fr-CA" sz="2800" b="1" spc="50" dirty="0">
                <a:ln w="3175">
                  <a:noFill/>
                </a:ln>
                <a:solidFill>
                  <a:srgbClr val="666699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Candara" panose="020E0502030303020204" pitchFamily="34" charset="0"/>
              </a:rPr>
              <a:t>une Journée de la Vie consacrée ?</a:t>
            </a:r>
            <a:r>
              <a:rPr lang="fr-CA" sz="2800" b="1" spc="50" dirty="0">
                <a:ln w="3175">
                  <a:noFill/>
                </a:ln>
                <a:solidFill>
                  <a:srgbClr val="666699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Comic Sans MS" panose="030F0702030302020204" pitchFamily="66" charset="0"/>
              </a:rPr>
              <a:t/>
            </a:r>
            <a:br>
              <a:rPr lang="fr-CA" sz="2800" b="1" spc="50" dirty="0">
                <a:ln w="3175">
                  <a:noFill/>
                </a:ln>
                <a:solidFill>
                  <a:srgbClr val="666699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Comic Sans MS" panose="030F0702030302020204" pitchFamily="66" charset="0"/>
              </a:rPr>
            </a:br>
            <a:endParaRPr lang="fr-CA" sz="2400" b="1" dirty="0">
              <a:ln w="3175">
                <a:noFill/>
              </a:ln>
              <a:solidFill>
                <a:srgbClr val="666699"/>
              </a:solidFill>
              <a:effectLst>
                <a:glow rad="101600">
                  <a:srgbClr val="FFFF0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7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00"/>
    </mc:Choice>
    <mc:Fallback xmlns="">
      <p:transition spd="slow" advTm="3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90600" y="685800"/>
            <a:ext cx="7315200" cy="3048000"/>
          </a:xfrm>
          <a:solidFill>
            <a:srgbClr val="666699"/>
          </a:soli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CA" sz="5300" dirty="0" smtClean="0">
                <a:solidFill>
                  <a:schemeClr val="bg1">
                    <a:lumMod val="95000"/>
                  </a:schemeClr>
                </a:solidFill>
                <a:latin typeface="French Script MT" panose="03020402040607040605" pitchFamily="66" charset="0"/>
              </a:rPr>
              <a:t>  Comme </a:t>
            </a:r>
            <a:r>
              <a:rPr lang="fr-CA" sz="5300" dirty="0">
                <a:solidFill>
                  <a:schemeClr val="bg1">
                    <a:lumMod val="95000"/>
                  </a:schemeClr>
                </a:solidFill>
                <a:latin typeface="French Script MT" panose="03020402040607040605" pitchFamily="66" charset="0"/>
              </a:rPr>
              <a:t>Marie, </a:t>
            </a:r>
            <a:br>
              <a:rPr lang="fr-CA" sz="5300" dirty="0">
                <a:solidFill>
                  <a:schemeClr val="bg1">
                    <a:lumMod val="95000"/>
                  </a:schemeClr>
                </a:solidFill>
                <a:latin typeface="French Script MT" panose="03020402040607040605" pitchFamily="66" charset="0"/>
              </a:rPr>
            </a:br>
            <a:r>
              <a:rPr lang="fr-CA" sz="5300" dirty="0" smtClean="0">
                <a:solidFill>
                  <a:schemeClr val="bg1">
                    <a:lumMod val="95000"/>
                  </a:schemeClr>
                </a:solidFill>
                <a:latin typeface="French Script MT" panose="03020402040607040605" pitchFamily="66" charset="0"/>
              </a:rPr>
              <a:t>  les </a:t>
            </a:r>
            <a:r>
              <a:rPr lang="fr-CA" sz="5300" dirty="0">
                <a:solidFill>
                  <a:schemeClr val="bg1">
                    <a:lumMod val="95000"/>
                  </a:schemeClr>
                </a:solidFill>
                <a:latin typeface="French Script MT" panose="03020402040607040605" pitchFamily="66" charset="0"/>
              </a:rPr>
              <a:t>personnes consacrées sont invitées </a:t>
            </a:r>
            <a:br>
              <a:rPr lang="fr-CA" sz="5300" dirty="0">
                <a:solidFill>
                  <a:schemeClr val="bg1">
                    <a:lumMod val="95000"/>
                  </a:schemeClr>
                </a:solidFill>
                <a:latin typeface="French Script MT" panose="03020402040607040605" pitchFamily="66" charset="0"/>
              </a:rPr>
            </a:br>
            <a:r>
              <a:rPr lang="fr-CA" sz="5300" dirty="0" smtClean="0">
                <a:solidFill>
                  <a:schemeClr val="bg1">
                    <a:lumMod val="95000"/>
                  </a:schemeClr>
                </a:solidFill>
                <a:latin typeface="French Script MT" panose="03020402040607040605" pitchFamily="66" charset="0"/>
              </a:rPr>
              <a:t>  à </a:t>
            </a:r>
            <a:r>
              <a:rPr lang="fr-CA" sz="5300" dirty="0">
                <a:solidFill>
                  <a:schemeClr val="bg1">
                    <a:lumMod val="95000"/>
                  </a:schemeClr>
                </a:solidFill>
                <a:latin typeface="French Script MT" panose="03020402040607040605" pitchFamily="66" charset="0"/>
              </a:rPr>
              <a:t>présenter le Fils de Dieu au monde.</a:t>
            </a:r>
            <a:br>
              <a:rPr lang="fr-CA" sz="5300" dirty="0">
                <a:solidFill>
                  <a:schemeClr val="bg1">
                    <a:lumMod val="95000"/>
                  </a:schemeClr>
                </a:solidFill>
                <a:latin typeface="French Script MT" panose="03020402040607040605" pitchFamily="66" charset="0"/>
              </a:rPr>
            </a:br>
            <a:r>
              <a:rPr lang="fr-CA" sz="800" dirty="0" smtClean="0">
                <a:solidFill>
                  <a:schemeClr val="bg1">
                    <a:lumMod val="95000"/>
                  </a:schemeClr>
                </a:solidFill>
                <a:latin typeface="French Script MT" panose="03020402040607040605" pitchFamily="66" charset="0"/>
              </a:rPr>
              <a:t/>
            </a:r>
            <a:br>
              <a:rPr lang="fr-CA" sz="800" dirty="0" smtClean="0">
                <a:solidFill>
                  <a:schemeClr val="bg1">
                    <a:lumMod val="95000"/>
                  </a:schemeClr>
                </a:solidFill>
                <a:latin typeface="French Script MT" panose="03020402040607040605" pitchFamily="66" charset="0"/>
              </a:rPr>
            </a:br>
            <a:endParaRPr lang="fr-CA" dirty="0">
              <a:solidFill>
                <a:schemeClr val="bg1">
                  <a:lumMod val="95000"/>
                </a:schemeClr>
              </a:solidFill>
              <a:latin typeface="French Script MT" panose="03020402040607040605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352800"/>
            <a:ext cx="4438996" cy="239822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124200" y="58674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200" dirty="0">
                <a:solidFill>
                  <a:srgbClr val="000066"/>
                </a:solidFill>
              </a:rPr>
              <a:t>Sculpture sous l’autel de la chapelle </a:t>
            </a:r>
            <a:endParaRPr lang="fr-CA" sz="1200" dirty="0" smtClean="0">
              <a:solidFill>
                <a:srgbClr val="000066"/>
              </a:solidFill>
            </a:endParaRPr>
          </a:p>
          <a:p>
            <a:pPr algn="ctr"/>
            <a:r>
              <a:rPr lang="fr-CA" sz="1200" dirty="0" smtClean="0">
                <a:solidFill>
                  <a:srgbClr val="000066"/>
                </a:solidFill>
              </a:rPr>
              <a:t>à </a:t>
            </a:r>
            <a:r>
              <a:rPr lang="fr-CA" sz="1200" dirty="0">
                <a:solidFill>
                  <a:srgbClr val="000066"/>
                </a:solidFill>
              </a:rPr>
              <a:t>la maison </a:t>
            </a:r>
            <a:r>
              <a:rPr lang="fr-CA" sz="1200" dirty="0" smtClean="0">
                <a:solidFill>
                  <a:srgbClr val="000066"/>
                </a:solidFill>
              </a:rPr>
              <a:t>de Chauffailles, France</a:t>
            </a:r>
            <a:endParaRPr lang="fr-CA" sz="1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0"/>
    </mc:Choice>
    <mc:Fallback xmlns="">
      <p:transition spd="slow" advTm="2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3886200" y="2286000"/>
            <a:ext cx="4876800" cy="4267200"/>
          </a:xfrm>
        </p:spPr>
        <p:txBody>
          <a:bodyPr/>
          <a:lstStyle/>
          <a:p>
            <a:pPr>
              <a:tabLst>
                <a:tab pos="2346325" algn="l"/>
              </a:tabLst>
            </a:pPr>
            <a:r>
              <a:rPr lang="fr-CA" sz="2800" b="1" dirty="0">
                <a:ln w="12700">
                  <a:solidFill>
                    <a:srgbClr val="000066"/>
                  </a:solidFill>
                </a:ln>
                <a:solidFill>
                  <a:srgbClr val="666699"/>
                </a:solidFill>
                <a:latin typeface="Papyrus" panose="03070502060502030205" pitchFamily="66" charset="0"/>
              </a:rPr>
              <a:t>Mgr Yvon-Joseph Moreau </a:t>
            </a:r>
            <a:r>
              <a:rPr lang="fr-CA" sz="2800" b="1" dirty="0" smtClean="0">
                <a:ln w="12700">
                  <a:solidFill>
                    <a:srgbClr val="000066"/>
                  </a:solidFill>
                </a:ln>
                <a:solidFill>
                  <a:srgbClr val="666699"/>
                </a:solidFill>
                <a:latin typeface="Papyrus" panose="03070502060502030205" pitchFamily="66" charset="0"/>
              </a:rPr>
              <a:t>s’est adressé </a:t>
            </a:r>
            <a:r>
              <a:rPr lang="fr-CA" sz="2800" b="1" dirty="0">
                <a:ln w="12700">
                  <a:solidFill>
                    <a:srgbClr val="000066"/>
                  </a:solidFill>
                </a:ln>
                <a:solidFill>
                  <a:srgbClr val="666699"/>
                </a:solidFill>
                <a:latin typeface="Papyrus" panose="03070502060502030205" pitchFamily="66" charset="0"/>
              </a:rPr>
              <a:t>à la centaine de personnes  consacrées du diocèse de </a:t>
            </a:r>
            <a:r>
              <a:rPr lang="fr-CA" sz="2800" b="1" dirty="0" smtClean="0">
                <a:ln w="12700">
                  <a:solidFill>
                    <a:srgbClr val="000066"/>
                  </a:solidFill>
                </a:ln>
                <a:solidFill>
                  <a:srgbClr val="666699"/>
                </a:solidFill>
                <a:latin typeface="Papyrus" panose="03070502060502030205" pitchFamily="66" charset="0"/>
              </a:rPr>
              <a:t>Sainte-Anne-de-La-</a:t>
            </a:r>
            <a:r>
              <a:rPr lang="fr-CA" sz="2800" b="1" dirty="0" err="1" smtClean="0">
                <a:ln w="12700">
                  <a:solidFill>
                    <a:srgbClr val="000066"/>
                  </a:solidFill>
                </a:ln>
                <a:solidFill>
                  <a:srgbClr val="666699"/>
                </a:solidFill>
                <a:latin typeface="Papyrus" panose="03070502060502030205" pitchFamily="66" charset="0"/>
              </a:rPr>
              <a:t>Pocatière</a:t>
            </a:r>
            <a:r>
              <a:rPr lang="fr-CA" sz="2800" b="1" dirty="0" smtClean="0">
                <a:ln w="12700">
                  <a:solidFill>
                    <a:srgbClr val="000066"/>
                  </a:solidFill>
                </a:ln>
                <a:solidFill>
                  <a:srgbClr val="666699"/>
                </a:solidFill>
                <a:latin typeface="Papyrus" panose="03070502060502030205" pitchFamily="66" charset="0"/>
              </a:rPr>
              <a:t> </a:t>
            </a:r>
            <a:r>
              <a:rPr lang="fr-CA" sz="2800" b="1" dirty="0">
                <a:ln w="12700">
                  <a:solidFill>
                    <a:srgbClr val="000066"/>
                  </a:solidFill>
                </a:ln>
                <a:solidFill>
                  <a:srgbClr val="666699"/>
                </a:solidFill>
                <a:latin typeface="Papyrus" panose="03070502060502030205" pitchFamily="66" charset="0"/>
              </a:rPr>
              <a:t>réunies  pour célébrer la Journée de la vie consacrée.</a:t>
            </a: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763818" y="381000"/>
            <a:ext cx="4922982" cy="10972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CA" sz="4900" b="1" cap="none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6666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 d’ouverture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4343400" y="5638800"/>
            <a:ext cx="3581400" cy="533400"/>
          </a:xfrm>
          <a:prstGeom prst="line">
            <a:avLst/>
          </a:prstGeom>
          <a:ln w="57150">
            <a:noFill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V="1">
            <a:off x="5257800" y="5551055"/>
            <a:ext cx="2941782" cy="621145"/>
          </a:xfrm>
          <a:prstGeom prst="line">
            <a:avLst/>
          </a:prstGeom>
          <a:ln w="57150">
            <a:noFill/>
          </a:ln>
          <a:effectLst>
            <a:glow rad="101600">
              <a:srgbClr val="DDDDDD">
                <a:alpha val="60000"/>
              </a:srgb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5715000"/>
            <a:ext cx="2743200" cy="5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6">
                <a:lumMod val="60000"/>
                <a:lumOff val="40000"/>
                <a:alpha val="65000"/>
              </a:schemeClr>
            </a:outerShdw>
          </a:effectLst>
        </p:spPr>
      </p:pic>
      <p:cxnSp>
        <p:nvCxnSpPr>
          <p:cNvPr id="14" name="Connecteur droit 13"/>
          <p:cNvCxnSpPr/>
          <p:nvPr/>
        </p:nvCxnSpPr>
        <p:spPr>
          <a:xfrm>
            <a:off x="3886200" y="1584036"/>
            <a:ext cx="4724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55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755449"/>
            <a:ext cx="543019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CA" sz="4000" b="1" dirty="0">
                <a:ln w="50800">
                  <a:noFill/>
                </a:ln>
                <a:solidFill>
                  <a:srgbClr val="336600"/>
                </a:solidFill>
                <a:latin typeface="Cornet Script" pitchFamily="2" charset="0"/>
              </a:rPr>
              <a:t>À </a:t>
            </a:r>
            <a:r>
              <a:rPr lang="fr-CA" sz="4000" b="1" dirty="0" smtClean="0">
                <a:ln w="50800">
                  <a:noFill/>
                </a:ln>
                <a:solidFill>
                  <a:srgbClr val="336600"/>
                </a:solidFill>
                <a:latin typeface="Cornet Script" pitchFamily="2" charset="0"/>
              </a:rPr>
              <a:t>l’Eucharistie</a:t>
            </a:r>
          </a:p>
          <a:p>
            <a:r>
              <a:rPr lang="fr-CA" sz="4000" b="1" dirty="0" smtClean="0">
                <a:ln w="50800">
                  <a:noFill/>
                </a:ln>
                <a:solidFill>
                  <a:srgbClr val="336600"/>
                </a:solidFill>
                <a:latin typeface="Cornet Script" pitchFamily="2" charset="0"/>
              </a:rPr>
              <a:t>le </a:t>
            </a:r>
            <a:r>
              <a:rPr lang="fr-CA" sz="4000" b="1" dirty="0">
                <a:ln w="50800">
                  <a:noFill/>
                </a:ln>
                <a:solidFill>
                  <a:srgbClr val="336600"/>
                </a:solidFill>
                <a:latin typeface="Cornet Script" pitchFamily="2" charset="0"/>
              </a:rPr>
              <a:t>grand Mystère de la foi </a:t>
            </a:r>
            <a:r>
              <a:rPr lang="fr-CA" sz="4000" b="1" dirty="0" smtClean="0">
                <a:ln w="50800">
                  <a:noFill/>
                </a:ln>
                <a:solidFill>
                  <a:srgbClr val="336600"/>
                </a:solidFill>
                <a:latin typeface="Cornet Script" pitchFamily="2" charset="0"/>
              </a:rPr>
              <a:t>est </a:t>
            </a:r>
            <a:r>
              <a:rPr lang="fr-CA" sz="4000" b="1" dirty="0">
                <a:ln w="50800">
                  <a:noFill/>
                </a:ln>
                <a:solidFill>
                  <a:srgbClr val="336600"/>
                </a:solidFill>
                <a:latin typeface="Cornet Script" pitchFamily="2" charset="0"/>
              </a:rPr>
              <a:t>célébrée sous la présidence </a:t>
            </a:r>
            <a:r>
              <a:rPr lang="fr-CA" sz="4000" b="1" dirty="0" smtClean="0">
                <a:ln w="50800">
                  <a:noFill/>
                </a:ln>
                <a:solidFill>
                  <a:srgbClr val="336600"/>
                </a:solidFill>
                <a:latin typeface="Cornet Script" pitchFamily="2" charset="0"/>
              </a:rPr>
              <a:t>de </a:t>
            </a:r>
            <a:r>
              <a:rPr lang="fr-CA" sz="4000" b="1" dirty="0">
                <a:ln w="50800">
                  <a:noFill/>
                </a:ln>
                <a:solidFill>
                  <a:srgbClr val="336600"/>
                </a:solidFill>
                <a:latin typeface="Cornet Script" pitchFamily="2" charset="0"/>
              </a:rPr>
              <a:t>Mgr </a:t>
            </a:r>
            <a:r>
              <a:rPr lang="fr-CA" sz="4000" b="1" dirty="0" smtClean="0">
                <a:ln w="50800">
                  <a:noFill/>
                </a:ln>
                <a:solidFill>
                  <a:srgbClr val="336600"/>
                </a:solidFill>
                <a:latin typeface="Cornet Script" pitchFamily="2" charset="0"/>
              </a:rPr>
              <a:t>Moreau</a:t>
            </a:r>
            <a:endParaRPr lang="fr-CA" sz="4000" b="1" dirty="0">
              <a:ln w="50800">
                <a:noFill/>
              </a:ln>
              <a:solidFill>
                <a:srgbClr val="336600"/>
              </a:solidFill>
              <a:latin typeface="Cornet Script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9600" y="3911416"/>
            <a:ext cx="5571792" cy="2123658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CA" sz="4400" b="1" dirty="0" smtClean="0">
                <a:ln w="50800"/>
                <a:solidFill>
                  <a:srgbClr val="336600"/>
                </a:solidFill>
                <a:latin typeface="Cornet Script" pitchFamily="2" charset="0"/>
              </a:rPr>
              <a:t>Louange </a:t>
            </a:r>
          </a:p>
          <a:p>
            <a:r>
              <a:rPr lang="fr-CA" sz="4400" b="1" dirty="0" smtClean="0">
                <a:ln w="50800"/>
                <a:solidFill>
                  <a:srgbClr val="336600"/>
                </a:solidFill>
                <a:latin typeface="Cornet Script" pitchFamily="2" charset="0"/>
              </a:rPr>
              <a:t>et action de grâce</a:t>
            </a:r>
          </a:p>
          <a:p>
            <a:r>
              <a:rPr lang="fr-CA" sz="4400" b="1" dirty="0" smtClean="0">
                <a:ln w="50800"/>
                <a:solidFill>
                  <a:srgbClr val="336600"/>
                </a:solidFill>
                <a:latin typeface="Cornet Script" pitchFamily="2" charset="0"/>
              </a:rPr>
              <a:t>pour le don de la vie consacrée</a:t>
            </a:r>
            <a:endParaRPr lang="fr-CA" sz="4400" b="1" dirty="0">
              <a:ln w="50800"/>
              <a:solidFill>
                <a:srgbClr val="336600"/>
              </a:solidFill>
              <a:latin typeface="Cornet Script" pitchFamily="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790" y="755449"/>
            <a:ext cx="2283342" cy="3657914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cxnSp>
        <p:nvCxnSpPr>
          <p:cNvPr id="22" name="Connecteur en angle 21"/>
          <p:cNvCxnSpPr/>
          <p:nvPr/>
        </p:nvCxnSpPr>
        <p:spPr>
          <a:xfrm>
            <a:off x="457200" y="3911416"/>
            <a:ext cx="8093277" cy="773231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24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381000"/>
            <a:ext cx="8591550" cy="914401"/>
          </a:xfrm>
        </p:spPr>
        <p:txBody>
          <a:bodyPr>
            <a:normAutofit/>
          </a:bodyPr>
          <a:lstStyle/>
          <a:p>
            <a:pPr algn="ctr"/>
            <a:r>
              <a:rPr lang="fr-CA" sz="4500" b="1" dirty="0" smtClean="0">
                <a:ln w="19050" cmpd="sng">
                  <a:solidFill>
                    <a:srgbClr val="5F5F5F"/>
                  </a:solidFill>
                  <a:prstDash val="solid"/>
                  <a:miter lim="800000"/>
                </a:ln>
                <a:solidFill>
                  <a:srgbClr val="CC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Goûter partagé avant l’au revoir </a:t>
            </a:r>
            <a:endParaRPr lang="fr-CA" sz="4500" b="1" dirty="0">
              <a:ln w="19050" cmpd="sng">
                <a:solidFill>
                  <a:srgbClr val="5F5F5F"/>
                </a:solidFill>
                <a:prstDash val="solid"/>
                <a:miter lim="800000"/>
              </a:ln>
              <a:solidFill>
                <a:srgbClr val="CC99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0861">
            <a:off x="713235" y="1791484"/>
            <a:ext cx="2606325" cy="26564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Espace réservé du contenu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962400"/>
            <a:ext cx="3777688" cy="22098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708">
            <a:off x="4846838" y="1852629"/>
            <a:ext cx="3441816" cy="232890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862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05000"/>
            <a:ext cx="6350000" cy="4229100"/>
          </a:xfrm>
          <a:prstGeom prst="rect">
            <a:avLst/>
          </a:prstGeom>
          <a:ln w="76200">
            <a:solidFill>
              <a:srgbClr val="CC66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Rectangle 2"/>
          <p:cNvSpPr/>
          <p:nvPr/>
        </p:nvSpPr>
        <p:spPr>
          <a:xfrm>
            <a:off x="627482" y="533400"/>
            <a:ext cx="781976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000" b="1" dirty="0" smtClean="0">
                <a:ln w="11430">
                  <a:solidFill>
                    <a:srgbClr val="000066"/>
                  </a:solidFill>
                </a:ln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Jésus…Lumière des nations</a:t>
            </a:r>
            <a:endParaRPr lang="fr-FR" sz="5000" b="1" dirty="0">
              <a:ln w="11430">
                <a:solidFill>
                  <a:srgbClr val="000066"/>
                </a:solidFill>
              </a:ln>
              <a:solidFill>
                <a:srgbClr val="CC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826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 cap="sq">
            <a:solidFill>
              <a:srgbClr val="00003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648245" y="609600"/>
            <a:ext cx="3958135" cy="378565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r-CA" sz="6000" b="1" dirty="0" smtClean="0">
                <a:ln w="57150">
                  <a:solidFill>
                    <a:srgbClr val="FFFF00"/>
                  </a:solidFill>
                  <a:prstDash val="solid"/>
                </a:ln>
                <a:solidFill>
                  <a:srgbClr val="000066"/>
                </a:solidFill>
              </a:rPr>
              <a:t>Appel </a:t>
            </a:r>
          </a:p>
          <a:p>
            <a:pPr algn="ctr"/>
            <a:r>
              <a:rPr lang="fr-CA" sz="6000" b="1" dirty="0" smtClean="0">
                <a:ln w="57150">
                  <a:solidFill>
                    <a:srgbClr val="FFFF00"/>
                  </a:solidFill>
                  <a:prstDash val="solid"/>
                </a:ln>
                <a:solidFill>
                  <a:srgbClr val="000066"/>
                </a:solidFill>
              </a:rPr>
              <a:t>à porter </a:t>
            </a:r>
          </a:p>
          <a:p>
            <a:pPr algn="ctr"/>
            <a:r>
              <a:rPr lang="fr-CA" sz="6000" b="1" dirty="0" smtClean="0">
                <a:ln w="57150">
                  <a:solidFill>
                    <a:srgbClr val="FFFF00"/>
                  </a:solidFill>
                  <a:prstDash val="solid"/>
                </a:ln>
                <a:solidFill>
                  <a:srgbClr val="000066"/>
                </a:solidFill>
              </a:rPr>
              <a:t>la LUMIÈRE</a:t>
            </a:r>
          </a:p>
          <a:p>
            <a:pPr algn="ctr"/>
            <a:r>
              <a:rPr lang="fr-CA" sz="6000" b="1" dirty="0" smtClean="0">
                <a:ln w="57150">
                  <a:solidFill>
                    <a:srgbClr val="FFFF00"/>
                  </a:solidFill>
                  <a:prstDash val="solid"/>
                </a:ln>
                <a:solidFill>
                  <a:srgbClr val="000066"/>
                </a:solidFill>
              </a:rPr>
              <a:t>au monde</a:t>
            </a:r>
            <a:endParaRPr lang="fr-CA" sz="6000" b="1" dirty="0">
              <a:ln w="57150">
                <a:solidFill>
                  <a:srgbClr val="FFFF00"/>
                </a:solidFill>
                <a:prstDash val="solid"/>
              </a:ln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1602</TotalTime>
  <Words>228</Words>
  <Application>Microsoft Office PowerPoint</Application>
  <PresentationFormat>Affichage à l'écran (4:3)</PresentationFormat>
  <Paragraphs>52</Paragraphs>
  <Slides>9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Soho</vt:lpstr>
      <vt:lpstr>    Journée              de la Vie consacrée</vt:lpstr>
      <vt:lpstr>Présentation PowerPoint</vt:lpstr>
      <vt:lpstr>Présentation PowerPoint</vt:lpstr>
      <vt:lpstr>  Comme Marie,    les personnes consacrées sont invitées    à présenter le Fils de Dieu au monde.  </vt:lpstr>
      <vt:lpstr>Mot d’ouverture</vt:lpstr>
      <vt:lpstr>Présentation PowerPoint</vt:lpstr>
      <vt:lpstr>Goûter partagé avant l’au revoir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Sirois</dc:creator>
  <cp:lastModifiedBy>Bibiane Sirois</cp:lastModifiedBy>
  <cp:revision>127</cp:revision>
  <dcterms:created xsi:type="dcterms:W3CDTF">2015-08-20T17:32:07Z</dcterms:created>
  <dcterms:modified xsi:type="dcterms:W3CDTF">2016-04-24T21:43:07Z</dcterms:modified>
</cp:coreProperties>
</file>